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4027"/>
    <a:srgbClr val="C4A97E"/>
    <a:srgbClr val="CFB896"/>
    <a:srgbClr val="976947"/>
    <a:srgbClr val="785C3E"/>
    <a:srgbClr val="ECD4AE"/>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varScale="1">
        <p:scale>
          <a:sx n="115" d="100"/>
          <a:sy n="115" d="100"/>
        </p:scale>
        <p:origin x="27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jpeg>
</file>

<file path=ppt/media/image2.png>
</file>

<file path=ppt/media/image3.png>
</file>

<file path=ppt/media/image4.png>
</file>

<file path=ppt/media/image5.jpeg>
</file>

<file path=ppt/media/image6.jpeg>
</file>

<file path=ppt/media/image7.jpe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23AE-2AC9-41BC-AFAF-76D536C875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2719C0-0DA6-4CB2-97AD-2FFCEE4478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210228-D195-49F7-BEF3-267988FD0D1F}"/>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4294C1FF-A7CE-4EB5-BE12-D7D46CE291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D964BD-8AE8-4943-A73F-53487FE6328C}"/>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1297007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C6EF8-AC87-4CE4-AEF5-7309D65FF7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5D3A8D-A8AD-4066-B1F1-96F54DF5E57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8F7526-EC2E-499D-AB16-69A9B7EADF05}"/>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ECCBE80C-47D6-4C12-9BDD-283A74DB8E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3C966E-EA00-4739-9ED7-F54410BEE542}"/>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27520170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84A46A-725F-4EFE-9BB1-5CE4C1ED68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53A00A-EA8D-42D9-AE78-F6EDE22C29B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92D72E-06F0-413D-A289-B6D4DD897532}"/>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25151A88-29AC-4284-B707-C8B5467254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91AFE5-FDA4-49DF-8B39-0D04D3385825}"/>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3410210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9856A-F7FD-434F-BA13-4C2529BAC5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F5F044-0751-422C-8F6F-0513A68055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A168D5-C831-458A-8DEB-B70265BACEE7}"/>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9133ACFD-F99A-40E7-A5F8-F276F55BB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D7C8C6-DF46-4FD1-B708-C26E1C601FD1}"/>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497217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4F067-A4CE-4DB5-AE90-6911DF0CC9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1F1B7D-8CBA-4584-B710-D0B8A17B56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B1FF36-2208-4A07-8973-A33FFC46842A}"/>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C47AA8C9-D2F4-4C97-B81B-7AF5553D00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A1F13B-C6BD-4245-B40B-73F388F96A01}"/>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36047564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2E063-9AE0-478B-A62D-45AB7A81F9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E01166-0BF1-43BB-B05C-6276BF147BD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8A583F-7E51-48EE-A6E0-55D4E6E57B4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AA4E4B-6A48-43E4-8828-E78F4B14AAF3}"/>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6" name="Footer Placeholder 5">
            <a:extLst>
              <a:ext uri="{FF2B5EF4-FFF2-40B4-BE49-F238E27FC236}">
                <a16:creationId xmlns:a16="http://schemas.microsoft.com/office/drawing/2014/main" id="{22EF6CBE-FD5A-4127-B39F-989B947EAE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0836E4-AF35-4858-B481-FA7F6B13677F}"/>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857721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AF0AE-7112-46A9-8DDC-F51B3DD0A9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0B6D38-E013-4A16-9F5F-3BD9B39466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FFC3394-36DE-4905-B490-5C4943548DF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B4BF11-FDA2-4420-8EDD-2399F67BF6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ACB8D4F-2210-4054-9928-22E555A62C3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743BC3-07DE-4494-9FC2-967422E6870C}"/>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8" name="Footer Placeholder 7">
            <a:extLst>
              <a:ext uri="{FF2B5EF4-FFF2-40B4-BE49-F238E27FC236}">
                <a16:creationId xmlns:a16="http://schemas.microsoft.com/office/drawing/2014/main" id="{C0B89BFA-03FB-4FBB-BC6A-0BA3DCE741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83BA77B-F0B9-41C3-B9BD-3282EFCD8FF9}"/>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883558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29AF7-8A58-4C6E-AFB6-927B64D534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A0681C7-EB2E-4CEA-98D1-BC471B55120A}"/>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4" name="Footer Placeholder 3">
            <a:extLst>
              <a:ext uri="{FF2B5EF4-FFF2-40B4-BE49-F238E27FC236}">
                <a16:creationId xmlns:a16="http://schemas.microsoft.com/office/drawing/2014/main" id="{9CBF6D67-528F-457C-8420-91A071630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B06318-C17D-4844-8857-EB1452637794}"/>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2679613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48F598-47FB-4E3E-ACA6-95ACBF01D81B}"/>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3" name="Footer Placeholder 2">
            <a:extLst>
              <a:ext uri="{FF2B5EF4-FFF2-40B4-BE49-F238E27FC236}">
                <a16:creationId xmlns:a16="http://schemas.microsoft.com/office/drawing/2014/main" id="{39B5F346-3EB5-4C19-95FB-5B181F5D50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3629CF-9345-4933-AAE5-CB80E1CE9C1F}"/>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288680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3AD32-D8B3-48A8-B1A3-752E1C3131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D9A7D8-985B-44D6-8E50-28948F9097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E3114D-ADD2-4505-9A48-79BDA9C14E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5232482-F2E8-4E71-8499-FCA9EABB6238}"/>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6" name="Footer Placeholder 5">
            <a:extLst>
              <a:ext uri="{FF2B5EF4-FFF2-40B4-BE49-F238E27FC236}">
                <a16:creationId xmlns:a16="http://schemas.microsoft.com/office/drawing/2014/main" id="{CC804712-85F4-4E5A-A458-048A442692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F66580-B7D1-4FB5-A478-9FFCD4FBCEC7}"/>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1992885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811B3-D218-4B88-B718-BDA2E3C085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4F2DE1-4AE6-4F69-95B6-EA1318DAA0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20751B-DC04-4393-A084-60B2CCC4E6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B727811-B67A-4E01-AC49-DDCF02AE53A4}"/>
              </a:ext>
            </a:extLst>
          </p:cNvPr>
          <p:cNvSpPr>
            <a:spLocks noGrp="1"/>
          </p:cNvSpPr>
          <p:nvPr>
            <p:ph type="dt" sz="half" idx="10"/>
          </p:nvPr>
        </p:nvSpPr>
        <p:spPr/>
        <p:txBody>
          <a:bodyPr/>
          <a:lstStyle/>
          <a:p>
            <a:fld id="{223D641E-B117-45DB-AEA1-D0E5378B251D}" type="datetimeFigureOut">
              <a:rPr lang="en-US" smtClean="0"/>
              <a:t>7/30/2018</a:t>
            </a:fld>
            <a:endParaRPr lang="en-US"/>
          </a:p>
        </p:txBody>
      </p:sp>
      <p:sp>
        <p:nvSpPr>
          <p:cNvPr id="6" name="Footer Placeholder 5">
            <a:extLst>
              <a:ext uri="{FF2B5EF4-FFF2-40B4-BE49-F238E27FC236}">
                <a16:creationId xmlns:a16="http://schemas.microsoft.com/office/drawing/2014/main" id="{4761867C-2C9B-4B1F-B424-92495FED21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152900-0E40-4F98-AE0E-73B3532F5678}"/>
              </a:ext>
            </a:extLst>
          </p:cNvPr>
          <p:cNvSpPr>
            <a:spLocks noGrp="1"/>
          </p:cNvSpPr>
          <p:nvPr>
            <p:ph type="sldNum" sz="quarter" idx="12"/>
          </p:nvPr>
        </p:nvSpPr>
        <p:spPr/>
        <p:txBody>
          <a:bodyPr/>
          <a:lstStyle/>
          <a:p>
            <a:fld id="{89A8C0E4-49C4-45BF-B28A-F13FEEA63C2C}" type="slidenum">
              <a:rPr lang="en-US" smtClean="0"/>
              <a:t>‹#›</a:t>
            </a:fld>
            <a:endParaRPr lang="en-US"/>
          </a:p>
        </p:txBody>
      </p:sp>
    </p:spTree>
    <p:extLst>
      <p:ext uri="{BB962C8B-B14F-4D97-AF65-F5344CB8AC3E}">
        <p14:creationId xmlns:p14="http://schemas.microsoft.com/office/powerpoint/2010/main" val="668773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A12357-BC0F-4F92-9478-5944D22E48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AF87F67-C825-48EB-9CC6-C14179EE68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8DDC6C-C7EA-4DF8-9C5E-C0C71235A7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3D641E-B117-45DB-AEA1-D0E5378B251D}" type="datetimeFigureOut">
              <a:rPr lang="en-US" smtClean="0"/>
              <a:t>7/30/2018</a:t>
            </a:fld>
            <a:endParaRPr lang="en-US"/>
          </a:p>
        </p:txBody>
      </p:sp>
      <p:sp>
        <p:nvSpPr>
          <p:cNvPr id="5" name="Footer Placeholder 4">
            <a:extLst>
              <a:ext uri="{FF2B5EF4-FFF2-40B4-BE49-F238E27FC236}">
                <a16:creationId xmlns:a16="http://schemas.microsoft.com/office/drawing/2014/main" id="{8D86FFED-D24C-4F16-8140-63BBDA0188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693093-2496-46DC-98AE-2F0A8BB842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8C0E4-49C4-45BF-B28A-F13FEEA63C2C}" type="slidenum">
              <a:rPr lang="en-US" smtClean="0"/>
              <a:t>‹#›</a:t>
            </a:fld>
            <a:endParaRPr lang="en-US"/>
          </a:p>
        </p:txBody>
      </p:sp>
    </p:spTree>
    <p:extLst>
      <p:ext uri="{BB962C8B-B14F-4D97-AF65-F5344CB8AC3E}">
        <p14:creationId xmlns:p14="http://schemas.microsoft.com/office/powerpoint/2010/main" val="35513458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hyperlink" Target="https://gitlab.com/Tecasters/ZEA" TargetMode="External"/><Relationship Id="rId5" Type="http://schemas.openxmlformats.org/officeDocument/2006/relationships/image" Target="../media/image8.jp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1336.jpg">
            <a:extLst>
              <a:ext uri="{FF2B5EF4-FFF2-40B4-BE49-F238E27FC236}">
                <a16:creationId xmlns:a16="http://schemas.microsoft.com/office/drawing/2014/main" id="{E4530F49-AE0D-4840-A64E-51A4239B0A7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508" b="13492"/>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3C80A801-8119-4FC5-B007-698EADE75C4F}"/>
              </a:ext>
            </a:extLst>
          </p:cNvPr>
          <p:cNvSpPr/>
          <p:nvPr/>
        </p:nvSpPr>
        <p:spPr>
          <a:xfrm rot="19557926">
            <a:off x="-1269008" y="201365"/>
            <a:ext cx="4146952" cy="8754919"/>
          </a:xfrm>
          <a:prstGeom prst="rect">
            <a:avLst/>
          </a:prstGeom>
          <a:solidFill>
            <a:schemeClr val="tx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9438AB-ABEB-4204-AD70-2CDB88CAF896}"/>
              </a:ext>
            </a:extLst>
          </p:cNvPr>
          <p:cNvSpPr>
            <a:spLocks noGrp="1"/>
          </p:cNvSpPr>
          <p:nvPr>
            <p:ph type="ctrTitle"/>
          </p:nvPr>
        </p:nvSpPr>
        <p:spPr>
          <a:xfrm>
            <a:off x="0" y="3329215"/>
            <a:ext cx="2800350" cy="1608592"/>
          </a:xfrm>
        </p:spPr>
        <p:txBody>
          <a:bodyPr>
            <a:normAutofit/>
          </a:bodyPr>
          <a:lstStyle/>
          <a:p>
            <a:r>
              <a:rPr lang="hr-HR" sz="9600" b="1" dirty="0">
                <a:solidFill>
                  <a:schemeClr val="bg1"/>
                </a:solidFill>
              </a:rPr>
              <a:t>ZEA</a:t>
            </a:r>
            <a:endParaRPr lang="en-US" sz="9600" b="1" dirty="0">
              <a:solidFill>
                <a:schemeClr val="bg1"/>
              </a:solidFill>
            </a:endParaRPr>
          </a:p>
        </p:txBody>
      </p:sp>
      <p:sp>
        <p:nvSpPr>
          <p:cNvPr id="4" name="TextBox 3">
            <a:extLst>
              <a:ext uri="{FF2B5EF4-FFF2-40B4-BE49-F238E27FC236}">
                <a16:creationId xmlns:a16="http://schemas.microsoft.com/office/drawing/2014/main" id="{EB561B50-78C1-46F9-BED1-887E4EBD8862}"/>
              </a:ext>
            </a:extLst>
          </p:cNvPr>
          <p:cNvSpPr txBox="1"/>
          <p:nvPr/>
        </p:nvSpPr>
        <p:spPr>
          <a:xfrm>
            <a:off x="184152" y="4937807"/>
            <a:ext cx="4102098" cy="1815882"/>
          </a:xfrm>
          <a:prstGeom prst="rect">
            <a:avLst/>
          </a:prstGeom>
          <a:noFill/>
        </p:spPr>
        <p:txBody>
          <a:bodyPr wrap="square" rtlCol="0">
            <a:spAutoFit/>
          </a:bodyPr>
          <a:lstStyle/>
          <a:p>
            <a:r>
              <a:rPr lang="hr-HR" sz="2800" b="1" dirty="0" err="1">
                <a:solidFill>
                  <a:schemeClr val="bg1"/>
                </a:solidFill>
              </a:rPr>
              <a:t>Noah</a:t>
            </a:r>
            <a:r>
              <a:rPr lang="hr-HR" sz="2800" b="1" dirty="0">
                <a:solidFill>
                  <a:schemeClr val="bg1"/>
                </a:solidFill>
              </a:rPr>
              <a:t> Marko Mesić</a:t>
            </a:r>
          </a:p>
          <a:p>
            <a:r>
              <a:rPr lang="hr-HR" sz="2800" b="1" dirty="0">
                <a:solidFill>
                  <a:schemeClr val="bg1"/>
                </a:solidFill>
              </a:rPr>
              <a:t>Tin Plavec</a:t>
            </a:r>
          </a:p>
          <a:p>
            <a:r>
              <a:rPr lang="hr-HR" sz="2800" b="1" dirty="0">
                <a:solidFill>
                  <a:schemeClr val="bg1"/>
                </a:solidFill>
              </a:rPr>
              <a:t>Tea </a:t>
            </a:r>
            <a:r>
              <a:rPr lang="hr-HR" sz="2800" b="1" dirty="0" smtClean="0">
                <a:solidFill>
                  <a:schemeClr val="bg1"/>
                </a:solidFill>
              </a:rPr>
              <a:t>Teskera</a:t>
            </a:r>
          </a:p>
          <a:p>
            <a:r>
              <a:rPr lang="hr-HR" sz="2800" b="1" dirty="0" smtClean="0">
                <a:solidFill>
                  <a:schemeClr val="bg1"/>
                </a:solidFill>
              </a:rPr>
              <a:t>3. </a:t>
            </a:r>
            <a:r>
              <a:rPr lang="hr-HR" sz="2800" b="1" dirty="0">
                <a:solidFill>
                  <a:schemeClr val="bg1"/>
                </a:solidFill>
              </a:rPr>
              <a:t>r</a:t>
            </a:r>
            <a:r>
              <a:rPr lang="hr-HR" sz="2800" b="1" dirty="0" smtClean="0">
                <a:solidFill>
                  <a:schemeClr val="bg1"/>
                </a:solidFill>
              </a:rPr>
              <a:t>azred XV. gimnazija</a:t>
            </a:r>
            <a:endParaRPr lang="en-US" sz="2800" b="1" dirty="0">
              <a:solidFill>
                <a:schemeClr val="bg1"/>
              </a:solidFill>
            </a:endParaRPr>
          </a:p>
        </p:txBody>
      </p:sp>
    </p:spTree>
    <p:extLst>
      <p:ext uri="{BB962C8B-B14F-4D97-AF65-F5344CB8AC3E}">
        <p14:creationId xmlns:p14="http://schemas.microsoft.com/office/powerpoint/2010/main" val="26988955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2ABB3-60DF-4203-B4C7-7D96CB2AA177}"/>
              </a:ext>
            </a:extLst>
          </p:cNvPr>
          <p:cNvSpPr>
            <a:spLocks noGrp="1"/>
          </p:cNvSpPr>
          <p:nvPr>
            <p:ph type="title"/>
          </p:nvPr>
        </p:nvSpPr>
        <p:spPr>
          <a:xfrm>
            <a:off x="0" y="320881"/>
            <a:ext cx="4485281" cy="1325563"/>
          </a:xfrm>
        </p:spPr>
        <p:txBody>
          <a:bodyPr/>
          <a:lstStyle/>
          <a:p>
            <a:pPr algn="ctr"/>
            <a:r>
              <a:rPr lang="hr-HR" dirty="0"/>
              <a:t>Komponente</a:t>
            </a:r>
            <a:endParaRPr lang="en-US" dirty="0"/>
          </a:p>
        </p:txBody>
      </p:sp>
      <p:sp>
        <p:nvSpPr>
          <p:cNvPr id="3" name="Content Placeholder 2">
            <a:extLst>
              <a:ext uri="{FF2B5EF4-FFF2-40B4-BE49-F238E27FC236}">
                <a16:creationId xmlns:a16="http://schemas.microsoft.com/office/drawing/2014/main" id="{02CA7F6F-9F3F-4483-BCAD-AA506B4AA128}"/>
              </a:ext>
            </a:extLst>
          </p:cNvPr>
          <p:cNvSpPr>
            <a:spLocks noGrp="1"/>
          </p:cNvSpPr>
          <p:nvPr>
            <p:ph idx="1"/>
          </p:nvPr>
        </p:nvSpPr>
        <p:spPr>
          <a:xfrm>
            <a:off x="265044" y="1690688"/>
            <a:ext cx="4220238" cy="5019827"/>
          </a:xfrm>
        </p:spPr>
        <p:txBody>
          <a:bodyPr>
            <a:normAutofit/>
          </a:bodyPr>
          <a:lstStyle/>
          <a:p>
            <a:r>
              <a:rPr lang="hr-HR" dirty="0"/>
              <a:t>Motor za pogon</a:t>
            </a:r>
          </a:p>
          <a:p>
            <a:r>
              <a:rPr lang="hr-HR" dirty="0"/>
              <a:t>Motor za skretanje</a:t>
            </a:r>
          </a:p>
          <a:p>
            <a:r>
              <a:rPr lang="hr-HR" dirty="0"/>
              <a:t>H-most</a:t>
            </a:r>
          </a:p>
          <a:p>
            <a:r>
              <a:rPr lang="hr-HR" dirty="0"/>
              <a:t>Ultrasonični senzor</a:t>
            </a:r>
          </a:p>
          <a:p>
            <a:r>
              <a:rPr lang="hr-HR" dirty="0"/>
              <a:t>Čitač radio kanala</a:t>
            </a:r>
          </a:p>
          <a:p>
            <a:r>
              <a:rPr lang="hr-HR" dirty="0"/>
              <a:t>Dvije LED-</a:t>
            </a:r>
            <a:r>
              <a:rPr lang="hr-HR" dirty="0" err="1"/>
              <a:t>ice</a:t>
            </a:r>
            <a:endParaRPr lang="hr-HR" dirty="0"/>
          </a:p>
          <a:p>
            <a:r>
              <a:rPr lang="hr-HR" dirty="0" err="1"/>
              <a:t>Piezo</a:t>
            </a:r>
            <a:r>
              <a:rPr lang="hr-HR" dirty="0"/>
              <a:t> zvučnik</a:t>
            </a:r>
          </a:p>
          <a:p>
            <a:r>
              <a:rPr lang="hr-HR" dirty="0"/>
              <a:t>Kutija za dvije baterije</a:t>
            </a:r>
          </a:p>
          <a:p>
            <a:pPr>
              <a:buFont typeface="Wingdings" panose="05000000000000000000" pitchFamily="2" charset="2"/>
              <a:buChar char="Ø"/>
            </a:pPr>
            <a:r>
              <a:rPr lang="hr-HR" dirty="0"/>
              <a:t>Upravljač</a:t>
            </a:r>
            <a:endParaRPr lang="en-US" dirty="0"/>
          </a:p>
        </p:txBody>
      </p:sp>
      <p:pic>
        <p:nvPicPr>
          <p:cNvPr id="4" name="Picture 3">
            <a:extLst>
              <a:ext uri="{FF2B5EF4-FFF2-40B4-BE49-F238E27FC236}">
                <a16:creationId xmlns:a16="http://schemas.microsoft.com/office/drawing/2014/main" id="{1EB91FF2-D7C5-46BB-9909-46595D55FDCE}"/>
              </a:ext>
            </a:extLst>
          </p:cNvPr>
          <p:cNvPicPr>
            <a:picLocks noChangeAspect="1"/>
          </p:cNvPicPr>
          <p:nvPr/>
        </p:nvPicPr>
        <p:blipFill>
          <a:blip r:embed="rId2"/>
          <a:stretch>
            <a:fillRect/>
          </a:stretch>
        </p:blipFill>
        <p:spPr>
          <a:xfrm>
            <a:off x="4485281" y="1"/>
            <a:ext cx="9147600" cy="6858000"/>
          </a:xfrm>
          <a:prstGeom prst="rect">
            <a:avLst/>
          </a:prstGeom>
        </p:spPr>
      </p:pic>
    </p:spTree>
    <p:extLst>
      <p:ext uri="{BB962C8B-B14F-4D97-AF65-F5344CB8AC3E}">
        <p14:creationId xmlns:p14="http://schemas.microsoft.com/office/powerpoint/2010/main" val="404090063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decel="10000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2" decel="100000" fill="hold" grpId="0"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 presetClass="entr" presetSubtype="2" decel="100000" fill="hold" grpId="0" nodeType="after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2" presetClass="entr" presetSubtype="2" decel="100000" fill="hold" grpId="0" nodeType="after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additive="base">
                                        <p:cTn id="28" dur="500" fill="hold"/>
                                        <p:tgtEl>
                                          <p:spTgt spid="3">
                                            <p:txEl>
                                              <p:pRg st="3" end="3"/>
                                            </p:txEl>
                                          </p:spTgt>
                                        </p:tgtEl>
                                        <p:attrNameLst>
                                          <p:attrName>ppt_x</p:attrName>
                                        </p:attrNameLst>
                                      </p:cBhvr>
                                      <p:tavLst>
                                        <p:tav tm="0">
                                          <p:val>
                                            <p:strVal val="1+#ppt_w/2"/>
                                          </p:val>
                                        </p:tav>
                                        <p:tav tm="100000">
                                          <p:val>
                                            <p:strVal val="#ppt_x"/>
                                          </p:val>
                                        </p:tav>
                                      </p:tavLst>
                                    </p:anim>
                                    <p:anim calcmode="lin" valueType="num">
                                      <p:cBhvr additive="base">
                                        <p:cTn id="29"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30" fill="hold">
                            <p:stCondLst>
                              <p:cond delay="2000"/>
                            </p:stCondLst>
                            <p:childTnLst>
                              <p:par>
                                <p:cTn id="31" presetID="2" presetClass="entr" presetSubtype="2" decel="100000" fill="hold" grpId="0" nodeType="after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2" presetClass="entr" presetSubtype="2" decel="100000" fill="hold" grpId="0" nodeType="after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 calcmode="lin" valueType="num">
                                      <p:cBhvr additive="base">
                                        <p:cTn id="38"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39"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par>
                          <p:cTn id="40" fill="hold">
                            <p:stCondLst>
                              <p:cond delay="3000"/>
                            </p:stCondLst>
                            <p:childTnLst>
                              <p:par>
                                <p:cTn id="41" presetID="2" presetClass="entr" presetSubtype="2" decel="100000" fill="hold" grpId="0" nodeType="after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2" presetClass="entr" presetSubtype="2" decel="100000" fill="hold" grpId="0" nodeType="after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 calcmode="lin" valueType="num">
                                      <p:cBhvr additive="base">
                                        <p:cTn id="48" dur="500" fill="hold"/>
                                        <p:tgtEl>
                                          <p:spTgt spid="3">
                                            <p:txEl>
                                              <p:pRg st="7" end="7"/>
                                            </p:txEl>
                                          </p:spTgt>
                                        </p:tgtEl>
                                        <p:attrNameLst>
                                          <p:attrName>ppt_x</p:attrName>
                                        </p:attrNameLst>
                                      </p:cBhvr>
                                      <p:tavLst>
                                        <p:tav tm="0">
                                          <p:val>
                                            <p:strVal val="1+#ppt_w/2"/>
                                          </p:val>
                                        </p:tav>
                                        <p:tav tm="100000">
                                          <p:val>
                                            <p:strVal val="#ppt_x"/>
                                          </p:val>
                                        </p:tav>
                                      </p:tavLst>
                                    </p:anim>
                                    <p:anim calcmode="lin" valueType="num">
                                      <p:cBhvr additive="base">
                                        <p:cTn id="49"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2" presetClass="entr" presetSubtype="2" decel="100000" fill="hold" grpId="0" nodeType="after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 calcmode="lin" valueType="num">
                                      <p:cBhvr additive="base">
                                        <p:cTn id="53"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54"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3210B15-0356-4513-A18B-EF2E0180E036}"/>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backgroundMark x1="21538" y1="84545" x2="21538" y2="84545"/>
                      </a14:backgroundRemoval>
                    </a14:imgEffect>
                  </a14:imgLayer>
                </a14:imgProps>
              </a:ext>
            </a:extLst>
          </a:blip>
          <a:stretch>
            <a:fillRect/>
          </a:stretch>
        </p:blipFill>
        <p:spPr>
          <a:xfrm rot="5400000">
            <a:off x="3619500" y="2261216"/>
            <a:ext cx="4953000" cy="3143250"/>
          </a:xfrm>
          <a:prstGeom prst="rect">
            <a:avLst/>
          </a:prstGeom>
        </p:spPr>
      </p:pic>
      <p:pic>
        <p:nvPicPr>
          <p:cNvPr id="5" name="Picture 4">
            <a:extLst>
              <a:ext uri="{FF2B5EF4-FFF2-40B4-BE49-F238E27FC236}">
                <a16:creationId xmlns:a16="http://schemas.microsoft.com/office/drawing/2014/main" id="{6E4F8BA3-67D7-4D18-8B98-2E19D82EF79C}"/>
              </a:ext>
            </a:extLst>
          </p:cNvPr>
          <p:cNvPicPr>
            <a:picLocks noChangeAspect="1"/>
          </p:cNvPicPr>
          <p:nvPr/>
        </p:nvPicPr>
        <p:blipFill>
          <a:blip r:embed="rId4"/>
          <a:stretch>
            <a:fillRect/>
          </a:stretch>
        </p:blipFill>
        <p:spPr>
          <a:xfrm>
            <a:off x="6684334" y="1352863"/>
            <a:ext cx="3139712" cy="4956478"/>
          </a:xfrm>
          <a:prstGeom prst="rect">
            <a:avLst/>
          </a:prstGeom>
        </p:spPr>
      </p:pic>
      <p:sp>
        <p:nvSpPr>
          <p:cNvPr id="6" name="TextBox 5">
            <a:extLst>
              <a:ext uri="{FF2B5EF4-FFF2-40B4-BE49-F238E27FC236}">
                <a16:creationId xmlns:a16="http://schemas.microsoft.com/office/drawing/2014/main" id="{2F5FE553-E0D0-450D-9454-1E2E4441EAEE}"/>
              </a:ext>
            </a:extLst>
          </p:cNvPr>
          <p:cNvSpPr txBox="1"/>
          <p:nvPr/>
        </p:nvSpPr>
        <p:spPr>
          <a:xfrm>
            <a:off x="4173839" y="648455"/>
            <a:ext cx="3844322" cy="707886"/>
          </a:xfrm>
          <a:prstGeom prst="rect">
            <a:avLst/>
          </a:prstGeom>
          <a:noFill/>
        </p:spPr>
        <p:txBody>
          <a:bodyPr wrap="none" rtlCol="0">
            <a:spAutoFit/>
          </a:bodyPr>
          <a:lstStyle/>
          <a:p>
            <a:r>
              <a:rPr lang="hr-HR" sz="4000" dirty="0">
                <a:solidFill>
                  <a:srgbClr val="33CC33"/>
                </a:solidFill>
                <a:latin typeface="Aharoni" panose="02010803020104030203" pitchFamily="2" charset="-79"/>
                <a:cs typeface="Aharoni" panose="02010803020104030203" pitchFamily="2" charset="-79"/>
              </a:rPr>
              <a:t>arduino NANO</a:t>
            </a:r>
            <a:endParaRPr lang="en-US" sz="4000" dirty="0">
              <a:solidFill>
                <a:srgbClr val="33CC33"/>
              </a:solidFill>
              <a:latin typeface="Aharoni" panose="02010803020104030203" pitchFamily="2" charset="-79"/>
              <a:cs typeface="Aharoni" panose="02010803020104030203" pitchFamily="2" charset="-79"/>
            </a:endParaRPr>
          </a:p>
        </p:txBody>
      </p:sp>
      <p:sp>
        <p:nvSpPr>
          <p:cNvPr id="7" name="TextBox 6">
            <a:extLst>
              <a:ext uri="{FF2B5EF4-FFF2-40B4-BE49-F238E27FC236}">
                <a16:creationId xmlns:a16="http://schemas.microsoft.com/office/drawing/2014/main" id="{AFB54D84-9922-41C9-8427-238CF6BFAE6E}"/>
              </a:ext>
            </a:extLst>
          </p:cNvPr>
          <p:cNvSpPr txBox="1"/>
          <p:nvPr/>
        </p:nvSpPr>
        <p:spPr>
          <a:xfrm>
            <a:off x="6330260" y="648455"/>
            <a:ext cx="3844322" cy="707886"/>
          </a:xfrm>
          <a:prstGeom prst="rect">
            <a:avLst/>
          </a:prstGeom>
          <a:noFill/>
        </p:spPr>
        <p:txBody>
          <a:bodyPr wrap="none" rtlCol="0">
            <a:spAutoFit/>
          </a:bodyPr>
          <a:lstStyle/>
          <a:p>
            <a:r>
              <a:rPr lang="hr-HR" sz="4000" dirty="0">
                <a:solidFill>
                  <a:srgbClr val="33CC33"/>
                </a:solidFill>
                <a:latin typeface="Aharoni" panose="02010803020104030203" pitchFamily="2" charset="-79"/>
                <a:cs typeface="Aharoni" panose="02010803020104030203" pitchFamily="2" charset="-79"/>
              </a:rPr>
              <a:t>arduino NANO</a:t>
            </a:r>
            <a:endParaRPr lang="en-US" sz="4000" dirty="0">
              <a:solidFill>
                <a:srgbClr val="33CC33"/>
              </a:solidFill>
              <a:latin typeface="Aharoni" panose="02010803020104030203" pitchFamily="2" charset="-79"/>
              <a:cs typeface="Aharoni" panose="02010803020104030203" pitchFamily="2" charset="-79"/>
            </a:endParaRPr>
          </a:p>
        </p:txBody>
      </p:sp>
      <p:sp>
        <p:nvSpPr>
          <p:cNvPr id="8" name="TextBox 7">
            <a:extLst>
              <a:ext uri="{FF2B5EF4-FFF2-40B4-BE49-F238E27FC236}">
                <a16:creationId xmlns:a16="http://schemas.microsoft.com/office/drawing/2014/main" id="{5B0E042B-1AF4-45AD-8EE8-C4531278353E}"/>
              </a:ext>
            </a:extLst>
          </p:cNvPr>
          <p:cNvSpPr txBox="1"/>
          <p:nvPr/>
        </p:nvSpPr>
        <p:spPr>
          <a:xfrm>
            <a:off x="5847374" y="644977"/>
            <a:ext cx="497252" cy="707886"/>
          </a:xfrm>
          <a:prstGeom prst="rect">
            <a:avLst/>
          </a:prstGeom>
          <a:noFill/>
        </p:spPr>
        <p:txBody>
          <a:bodyPr wrap="none" rtlCol="0">
            <a:spAutoFit/>
          </a:bodyPr>
          <a:lstStyle/>
          <a:p>
            <a:r>
              <a:rPr lang="hr-HR" sz="4000" b="1" dirty="0">
                <a:solidFill>
                  <a:srgbClr val="33CC33"/>
                </a:solidFill>
                <a:latin typeface="Aharoni" panose="02010803020104030203" pitchFamily="2" charset="-79"/>
                <a:cs typeface="Aharoni" panose="02010803020104030203" pitchFamily="2" charset="-79"/>
              </a:rPr>
              <a:t>+</a:t>
            </a:r>
            <a:endParaRPr lang="en-US" sz="4000" b="1" dirty="0">
              <a:solidFill>
                <a:srgbClr val="33CC33"/>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12083482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grpId="0" nodeType="clickEffect">
                                  <p:stCondLst>
                                    <p:cond delay="0"/>
                                  </p:stCondLst>
                                  <p:childTnLst>
                                    <p:animMotion origin="layout" path="M 0 -4.81481E-6 L -0.1806 -4.81481E-6 " pathEditMode="relative" rAng="0" ptsTypes="AA">
                                      <p:cBhvr>
                                        <p:cTn id="6" dur="1500" fill="hold"/>
                                        <p:tgtEl>
                                          <p:spTgt spid="6"/>
                                        </p:tgtEl>
                                        <p:attrNameLst>
                                          <p:attrName>ppt_x</p:attrName>
                                          <p:attrName>ppt_y</p:attrName>
                                        </p:attrNameLst>
                                      </p:cBhvr>
                                      <p:rCtr x="-9036" y="0"/>
                                    </p:animMotion>
                                  </p:childTnLst>
                                </p:cTn>
                              </p:par>
                              <p:par>
                                <p:cTn id="7" presetID="35" presetClass="path" presetSubtype="0" accel="50000" decel="50000" fill="hold" nodeType="withEffect">
                                  <p:stCondLst>
                                    <p:cond delay="0"/>
                                  </p:stCondLst>
                                  <p:childTnLst>
                                    <p:animMotion origin="layout" path="M 0 3.7037E-6 L -0.1819 3.7037E-6 " pathEditMode="relative" rAng="0" ptsTypes="AA">
                                      <p:cBhvr>
                                        <p:cTn id="8" dur="1500" fill="hold"/>
                                        <p:tgtEl>
                                          <p:spTgt spid="4"/>
                                        </p:tgtEl>
                                        <p:attrNameLst>
                                          <p:attrName>ppt_x</p:attrName>
                                          <p:attrName>ppt_y</p:attrName>
                                        </p:attrNameLst>
                                      </p:cBhvr>
                                      <p:rCtr x="-9102" y="0"/>
                                    </p:animMotion>
                                  </p:childTnLst>
                                </p:cTn>
                              </p:par>
                              <p:par>
                                <p:cTn id="9" presetID="2" presetClass="entr" presetSubtype="2" decel="10000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500" fill="hold"/>
                                        <p:tgtEl>
                                          <p:spTgt spid="5"/>
                                        </p:tgtEl>
                                        <p:attrNameLst>
                                          <p:attrName>ppt_x</p:attrName>
                                        </p:attrNameLst>
                                      </p:cBhvr>
                                      <p:tavLst>
                                        <p:tav tm="0">
                                          <p:val>
                                            <p:strVal val="1+#ppt_w/2"/>
                                          </p:val>
                                        </p:tav>
                                        <p:tav tm="100000">
                                          <p:val>
                                            <p:strVal val="#ppt_x"/>
                                          </p:val>
                                        </p:tav>
                                      </p:tavLst>
                                    </p:anim>
                                    <p:anim calcmode="lin" valueType="num">
                                      <p:cBhvr additive="base">
                                        <p:cTn id="12" dur="1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500" fill="hold"/>
                                        <p:tgtEl>
                                          <p:spTgt spid="7"/>
                                        </p:tgtEl>
                                        <p:attrNameLst>
                                          <p:attrName>ppt_x</p:attrName>
                                        </p:attrNameLst>
                                      </p:cBhvr>
                                      <p:tavLst>
                                        <p:tav tm="0">
                                          <p:val>
                                            <p:strVal val="1+#ppt_w/2"/>
                                          </p:val>
                                        </p:tav>
                                        <p:tav tm="100000">
                                          <p:val>
                                            <p:strVal val="#ppt_x"/>
                                          </p:val>
                                        </p:tav>
                                      </p:tavLst>
                                    </p:anim>
                                    <p:anim calcmode="lin" valueType="num">
                                      <p:cBhvr additive="base">
                                        <p:cTn id="16" dur="15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10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CBA3C-DD66-4721-9494-F1901F3C3AC4}"/>
              </a:ext>
            </a:extLst>
          </p:cNvPr>
          <p:cNvSpPr>
            <a:spLocks noGrp="1"/>
          </p:cNvSpPr>
          <p:nvPr>
            <p:ph type="title"/>
          </p:nvPr>
        </p:nvSpPr>
        <p:spPr/>
        <p:txBody>
          <a:bodyPr/>
          <a:lstStyle/>
          <a:p>
            <a:r>
              <a:rPr lang="hr-HR" dirty="0"/>
              <a:t>Funkcioniranje</a:t>
            </a:r>
            <a:endParaRPr lang="en-US" dirty="0"/>
          </a:p>
        </p:txBody>
      </p:sp>
      <p:sp>
        <p:nvSpPr>
          <p:cNvPr id="3" name="Content Placeholder 2">
            <a:extLst>
              <a:ext uri="{FF2B5EF4-FFF2-40B4-BE49-F238E27FC236}">
                <a16:creationId xmlns:a16="http://schemas.microsoft.com/office/drawing/2014/main" id="{21583447-CDEF-4AD1-99DD-526D785F24E5}"/>
              </a:ext>
            </a:extLst>
          </p:cNvPr>
          <p:cNvSpPr>
            <a:spLocks noGrp="1"/>
          </p:cNvSpPr>
          <p:nvPr>
            <p:ph idx="1"/>
          </p:nvPr>
        </p:nvSpPr>
        <p:spPr/>
        <p:txBody>
          <a:bodyPr/>
          <a:lstStyle/>
          <a:p>
            <a:r>
              <a:rPr lang="hr-HR" dirty="0"/>
              <a:t>Na upravljaču odaberemo program rada te potom upalimo auto</a:t>
            </a:r>
          </a:p>
          <a:p>
            <a:r>
              <a:rPr lang="hr-HR" dirty="0"/>
              <a:t>Glavni arduino prima signale s upravljača te pogoni motore</a:t>
            </a:r>
          </a:p>
          <a:p>
            <a:r>
              <a:rPr lang="hr-HR" dirty="0"/>
              <a:t>Sekundarni arduino prima signale s </a:t>
            </a:r>
            <a:r>
              <a:rPr lang="hr-HR" dirty="0" err="1"/>
              <a:t>ultrasoničnog</a:t>
            </a:r>
            <a:r>
              <a:rPr lang="hr-HR" dirty="0"/>
              <a:t> senzora o blizini prepreke – ti signali se obrađuju na način da se posljednjih 11 mjerenja stavi u listu, sortira ih se te se uzme središnji element (medijan)</a:t>
            </a:r>
          </a:p>
          <a:p>
            <a:r>
              <a:rPr lang="hr-HR" dirty="0"/>
              <a:t>Sekundarni arduino šalje preko dva pina informacije o udaljenosti prepreke</a:t>
            </a:r>
          </a:p>
          <a:p>
            <a:endParaRPr lang="en-US" dirty="0"/>
          </a:p>
        </p:txBody>
      </p:sp>
    </p:spTree>
    <p:extLst>
      <p:ext uri="{BB962C8B-B14F-4D97-AF65-F5344CB8AC3E}">
        <p14:creationId xmlns:p14="http://schemas.microsoft.com/office/powerpoint/2010/main" val="2689748023"/>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5484-5B81-43F0-8F4C-EDCDD68A7D97}"/>
              </a:ext>
            </a:extLst>
          </p:cNvPr>
          <p:cNvSpPr>
            <a:spLocks noGrp="1"/>
          </p:cNvSpPr>
          <p:nvPr>
            <p:ph type="title"/>
          </p:nvPr>
        </p:nvSpPr>
        <p:spPr/>
        <p:txBody>
          <a:bodyPr/>
          <a:lstStyle/>
          <a:p>
            <a:r>
              <a:rPr lang="hr-HR" dirty="0"/>
              <a:t>Načini rada</a:t>
            </a:r>
            <a:endParaRPr lang="en-US" dirty="0"/>
          </a:p>
        </p:txBody>
      </p:sp>
      <p:sp>
        <p:nvSpPr>
          <p:cNvPr id="3" name="Content Placeholder 2">
            <a:extLst>
              <a:ext uri="{FF2B5EF4-FFF2-40B4-BE49-F238E27FC236}">
                <a16:creationId xmlns:a16="http://schemas.microsoft.com/office/drawing/2014/main" id="{A1C1193D-3251-427E-AC52-E139F5E00305}"/>
              </a:ext>
            </a:extLst>
          </p:cNvPr>
          <p:cNvSpPr>
            <a:spLocks noGrp="1"/>
          </p:cNvSpPr>
          <p:nvPr>
            <p:ph idx="1"/>
          </p:nvPr>
        </p:nvSpPr>
        <p:spPr/>
        <p:txBody>
          <a:bodyPr/>
          <a:lstStyle/>
          <a:p>
            <a:pPr marL="0" indent="0">
              <a:buNone/>
            </a:pPr>
            <a:r>
              <a:rPr lang="hr-HR" b="1" dirty="0"/>
              <a:t>Manualni način rada </a:t>
            </a:r>
          </a:p>
          <a:p>
            <a:pPr marL="0" indent="0">
              <a:buNone/>
            </a:pPr>
            <a:r>
              <a:rPr lang="hr-HR" dirty="0"/>
              <a:t>Autom se upravlja pomoću upravljača. Ukoliko se auto previše približi prepreci dok se vozi unaprijed, aktivira se sustav protiv sudara – auto stane te se na par sekundi kreće unazad uz bliještanje LED-</a:t>
            </a:r>
            <a:r>
              <a:rPr lang="hr-HR" dirty="0" err="1"/>
              <a:t>ica</a:t>
            </a:r>
            <a:r>
              <a:rPr lang="hr-HR" dirty="0"/>
              <a:t> te pištanje </a:t>
            </a:r>
            <a:r>
              <a:rPr lang="hr-HR" dirty="0" err="1"/>
              <a:t>piezo</a:t>
            </a:r>
            <a:r>
              <a:rPr lang="hr-HR" dirty="0"/>
              <a:t> zvučnika. </a:t>
            </a:r>
          </a:p>
        </p:txBody>
      </p:sp>
      <p:sp>
        <p:nvSpPr>
          <p:cNvPr id="4" name="Rectangle 3">
            <a:extLst>
              <a:ext uri="{FF2B5EF4-FFF2-40B4-BE49-F238E27FC236}">
                <a16:creationId xmlns:a16="http://schemas.microsoft.com/office/drawing/2014/main" id="{5D6D273D-DA17-4B89-A7BC-64D9A46DC2B9}"/>
              </a:ext>
            </a:extLst>
          </p:cNvPr>
          <p:cNvSpPr/>
          <p:nvPr/>
        </p:nvSpPr>
        <p:spPr>
          <a:xfrm rot="5400000">
            <a:off x="587798" y="5792404"/>
            <a:ext cx="500803" cy="7691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457140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path" presetSubtype="0" accel="50000" decel="50000" fill="hold" grpId="0" nodeType="clickEffect">
                                  <p:stCondLst>
                                    <p:cond delay="0"/>
                                  </p:stCondLst>
                                  <p:childTnLst>
                                    <p:animMotion origin="layout" path="M 1.38778E-17 -4.44444E-6 L 0.21563 -4.44444E-6 C 0.31211 -4.44444E-6 0.43125 -0.075 0.43125 -0.13588 L 0.43125 -0.27175 " pathEditMode="relative" rAng="0" ptsTypes="AAAA">
                                      <p:cBhvr>
                                        <p:cTn id="6" dur="3000" fill="hold"/>
                                        <p:tgtEl>
                                          <p:spTgt spid="4"/>
                                        </p:tgtEl>
                                        <p:attrNameLst>
                                          <p:attrName>ppt_x</p:attrName>
                                          <p:attrName>ppt_y</p:attrName>
                                        </p:attrNameLst>
                                      </p:cBhvr>
                                      <p:rCtr x="21563" y="-13588"/>
                                    </p:animMotion>
                                  </p:childTnLst>
                                </p:cTn>
                              </p:par>
                              <p:par>
                                <p:cTn id="7" presetID="8" presetClass="emph" presetSubtype="0" fill="hold" grpId="1" nodeType="withEffect">
                                  <p:stCondLst>
                                    <p:cond delay="1250"/>
                                  </p:stCondLst>
                                  <p:childTnLst>
                                    <p:animRot by="-5400000">
                                      <p:cBhvr>
                                        <p:cTn id="8" dur="750" fill="hold"/>
                                        <p:tgtEl>
                                          <p:spTgt spid="4"/>
                                        </p:tgtEl>
                                        <p:attrNameLst>
                                          <p:attrName>r</p:attrName>
                                        </p:attrNameLst>
                                      </p:cBhvr>
                                    </p:animRot>
                                  </p:childTnLst>
                                </p:cTn>
                              </p:par>
                            </p:childTnLst>
                          </p:cTn>
                        </p:par>
                        <p:par>
                          <p:cTn id="9" fill="hold">
                            <p:stCondLst>
                              <p:cond delay="3000"/>
                            </p:stCondLst>
                            <p:childTnLst>
                              <p:par>
                                <p:cTn id="10" presetID="42" presetClass="path" presetSubtype="0" accel="50000" decel="50000" fill="hold" grpId="2" nodeType="afterEffect">
                                  <p:stCondLst>
                                    <p:cond delay="0"/>
                                  </p:stCondLst>
                                  <p:childTnLst>
                                    <p:animMotion origin="layout" path="M 0.43125 -0.27175 L 0.43125 -0.03657 " pathEditMode="relative" rAng="0" ptsTypes="AA">
                                      <p:cBhvr>
                                        <p:cTn id="11" dur="2000" fill="hold"/>
                                        <p:tgtEl>
                                          <p:spTgt spid="4"/>
                                        </p:tgtEl>
                                        <p:attrNameLst>
                                          <p:attrName>ppt_x</p:attrName>
                                          <p:attrName>ppt_y</p:attrName>
                                        </p:attrNameLst>
                                      </p:cBhvr>
                                      <p:rCtr x="0" y="11759"/>
                                    </p:animMotion>
                                  </p:childTnLst>
                                </p:cTn>
                              </p:par>
                              <p:par>
                                <p:cTn id="12" presetID="1" presetClass="emph" presetSubtype="1" nodeType="withEffect">
                                  <p:stCondLst>
                                    <p:cond delay="0"/>
                                  </p:stCondLst>
                                  <p:childTnLst>
                                    <p:set>
                                      <p:cBhvr>
                                        <p:cTn id="13" dur="indefinite"/>
                                        <p:tgtEl>
                                          <p:spTgt spid="4"/>
                                        </p:tgtEl>
                                        <p:attrNameLst>
                                          <p:attrName>fillcolor</p:attrName>
                                        </p:attrNameLst>
                                      </p:cBhvr>
                                      <p:to>
                                        <p:clrVal>
                                          <a:srgbClr val="FFFF00"/>
                                        </p:clrVal>
                                      </p:to>
                                    </p:set>
                                    <p:set>
                                      <p:cBhvr>
                                        <p:cTn id="14" dur="indefinite"/>
                                        <p:tgtEl>
                                          <p:spTgt spid="4"/>
                                        </p:tgtEl>
                                        <p:attrNameLst>
                                          <p:attrName>fill.type</p:attrName>
                                        </p:attrNameLst>
                                      </p:cBhvr>
                                      <p:to>
                                        <p:strVal val="solid"/>
                                      </p:to>
                                    </p:set>
                                    <p:set>
                                      <p:cBhvr>
                                        <p:cTn id="15" dur="indefinite"/>
                                        <p:tgtEl>
                                          <p:spTgt spid="4"/>
                                        </p:tgtEl>
                                        <p:attrNameLst>
                                          <p:attrName>fill.on</p:attrName>
                                        </p:attrNameLst>
                                      </p:cBhvr>
                                      <p:to>
                                        <p:strVal val="true"/>
                                      </p:to>
                                    </p:set>
                                  </p:childTnLst>
                                </p:cTn>
                              </p:par>
                              <p:par>
                                <p:cTn id="16" presetID="1" presetClass="emph" presetSubtype="1" nodeType="withEffect">
                                  <p:stCondLst>
                                    <p:cond delay="500"/>
                                  </p:stCondLst>
                                  <p:childTnLst>
                                    <p:set>
                                      <p:cBhvr>
                                        <p:cTn id="17" dur="indefinite"/>
                                        <p:tgtEl>
                                          <p:spTgt spid="4"/>
                                        </p:tgtEl>
                                        <p:attrNameLst>
                                          <p:attrName>fillcolor</p:attrName>
                                        </p:attrNameLst>
                                      </p:cBhvr>
                                      <p:to>
                                        <p:clrVal>
                                          <a:srgbClr val="0070C0"/>
                                        </p:clrVal>
                                      </p:to>
                                    </p:set>
                                    <p:set>
                                      <p:cBhvr>
                                        <p:cTn id="18" dur="indefinite"/>
                                        <p:tgtEl>
                                          <p:spTgt spid="4"/>
                                        </p:tgtEl>
                                        <p:attrNameLst>
                                          <p:attrName>fill.type</p:attrName>
                                        </p:attrNameLst>
                                      </p:cBhvr>
                                      <p:to>
                                        <p:strVal val="solid"/>
                                      </p:to>
                                    </p:set>
                                    <p:set>
                                      <p:cBhvr>
                                        <p:cTn id="19" dur="indefinite"/>
                                        <p:tgtEl>
                                          <p:spTgt spid="4"/>
                                        </p:tgtEl>
                                        <p:attrNameLst>
                                          <p:attrName>fill.on</p:attrName>
                                        </p:attrNameLst>
                                      </p:cBhvr>
                                      <p:to>
                                        <p:strVal val="true"/>
                                      </p:to>
                                    </p:set>
                                  </p:childTnLst>
                                </p:cTn>
                              </p:par>
                              <p:par>
                                <p:cTn id="20" presetID="1" presetClass="emph" presetSubtype="1" nodeType="withEffect">
                                  <p:stCondLst>
                                    <p:cond delay="1000"/>
                                  </p:stCondLst>
                                  <p:childTnLst>
                                    <p:set>
                                      <p:cBhvr>
                                        <p:cTn id="21" dur="indefinite"/>
                                        <p:tgtEl>
                                          <p:spTgt spid="4"/>
                                        </p:tgtEl>
                                        <p:attrNameLst>
                                          <p:attrName>fillcolor</p:attrName>
                                        </p:attrNameLst>
                                      </p:cBhvr>
                                      <p:to>
                                        <p:clrVal>
                                          <a:srgbClr val="FFFF00"/>
                                        </p:clrVal>
                                      </p:to>
                                    </p:set>
                                    <p:set>
                                      <p:cBhvr>
                                        <p:cTn id="22" dur="indefinite"/>
                                        <p:tgtEl>
                                          <p:spTgt spid="4"/>
                                        </p:tgtEl>
                                        <p:attrNameLst>
                                          <p:attrName>fill.type</p:attrName>
                                        </p:attrNameLst>
                                      </p:cBhvr>
                                      <p:to>
                                        <p:strVal val="solid"/>
                                      </p:to>
                                    </p:set>
                                    <p:set>
                                      <p:cBhvr>
                                        <p:cTn id="23" dur="indefinite"/>
                                        <p:tgtEl>
                                          <p:spTgt spid="4"/>
                                        </p:tgtEl>
                                        <p:attrNameLst>
                                          <p:attrName>fill.on</p:attrName>
                                        </p:attrNameLst>
                                      </p:cBhvr>
                                      <p:to>
                                        <p:strVal val="true"/>
                                      </p:to>
                                    </p:set>
                                  </p:childTnLst>
                                </p:cTn>
                              </p:par>
                              <p:par>
                                <p:cTn id="24" presetID="1" presetClass="emph" presetSubtype="1" nodeType="withEffect">
                                  <p:stCondLst>
                                    <p:cond delay="1500"/>
                                  </p:stCondLst>
                                  <p:childTnLst>
                                    <p:set>
                                      <p:cBhvr>
                                        <p:cTn id="25" dur="indefinite"/>
                                        <p:tgtEl>
                                          <p:spTgt spid="4"/>
                                        </p:tgtEl>
                                        <p:attrNameLst>
                                          <p:attrName>fillcolor</p:attrName>
                                        </p:attrNameLst>
                                      </p:cBhvr>
                                      <p:to>
                                        <p:clrVal>
                                          <a:srgbClr val="0070C0"/>
                                        </p:clrVal>
                                      </p:to>
                                    </p:set>
                                    <p:set>
                                      <p:cBhvr>
                                        <p:cTn id="26" dur="indefinite"/>
                                        <p:tgtEl>
                                          <p:spTgt spid="4"/>
                                        </p:tgtEl>
                                        <p:attrNameLst>
                                          <p:attrName>fill.type</p:attrName>
                                        </p:attrNameLst>
                                      </p:cBhvr>
                                      <p:to>
                                        <p:strVal val="solid"/>
                                      </p:to>
                                    </p:set>
                                    <p:set>
                                      <p:cBhvr>
                                        <p:cTn id="27" dur="indefinite"/>
                                        <p:tgtEl>
                                          <p:spTgt spid="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4"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15484-5B81-43F0-8F4C-EDCDD68A7D97}"/>
              </a:ext>
            </a:extLst>
          </p:cNvPr>
          <p:cNvSpPr>
            <a:spLocks noGrp="1"/>
          </p:cNvSpPr>
          <p:nvPr>
            <p:ph type="title"/>
          </p:nvPr>
        </p:nvSpPr>
        <p:spPr/>
        <p:txBody>
          <a:bodyPr/>
          <a:lstStyle/>
          <a:p>
            <a:r>
              <a:rPr lang="hr-HR" dirty="0"/>
              <a:t>Načini rada</a:t>
            </a:r>
            <a:endParaRPr lang="en-US" dirty="0"/>
          </a:p>
        </p:txBody>
      </p:sp>
      <p:sp>
        <p:nvSpPr>
          <p:cNvPr id="3" name="Content Placeholder 2">
            <a:extLst>
              <a:ext uri="{FF2B5EF4-FFF2-40B4-BE49-F238E27FC236}">
                <a16:creationId xmlns:a16="http://schemas.microsoft.com/office/drawing/2014/main" id="{A1C1193D-3251-427E-AC52-E139F5E00305}"/>
              </a:ext>
            </a:extLst>
          </p:cNvPr>
          <p:cNvSpPr>
            <a:spLocks noGrp="1"/>
          </p:cNvSpPr>
          <p:nvPr>
            <p:ph idx="1"/>
          </p:nvPr>
        </p:nvSpPr>
        <p:spPr/>
        <p:txBody>
          <a:bodyPr/>
          <a:lstStyle/>
          <a:p>
            <a:pPr marL="0" indent="0">
              <a:buNone/>
            </a:pPr>
            <a:r>
              <a:rPr lang="hr-HR" b="1" dirty="0"/>
              <a:t>Autonomni način rada</a:t>
            </a:r>
          </a:p>
          <a:p>
            <a:pPr marL="0" indent="0">
              <a:buNone/>
            </a:pPr>
            <a:r>
              <a:rPr lang="hr-HR" dirty="0"/>
              <a:t>Arduino samostalno upravlja gasom, prati čovjeka ili neki drugi objekt. Ukoliko je objekt bliže od 20 cm, auto vozi unatrag. Ukoliko je objekt dalje od 50 cm auto vozi unaprijed. Inače stoji. Skretanjem se upravlja pomoću upravljača.</a:t>
            </a:r>
            <a:endParaRPr lang="en-US" dirty="0"/>
          </a:p>
        </p:txBody>
      </p:sp>
      <p:sp>
        <p:nvSpPr>
          <p:cNvPr id="4" name="Rectangle 3">
            <a:extLst>
              <a:ext uri="{FF2B5EF4-FFF2-40B4-BE49-F238E27FC236}">
                <a16:creationId xmlns:a16="http://schemas.microsoft.com/office/drawing/2014/main" id="{F08EAE0C-FF26-4D53-ABE9-B0E927553A68}"/>
              </a:ext>
            </a:extLst>
          </p:cNvPr>
          <p:cNvSpPr/>
          <p:nvPr/>
        </p:nvSpPr>
        <p:spPr>
          <a:xfrm rot="5400000">
            <a:off x="587798" y="5792404"/>
            <a:ext cx="500803" cy="7691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6700F64-36DC-4FC6-A10E-7477E7194BEB}"/>
              </a:ext>
            </a:extLst>
          </p:cNvPr>
          <p:cNvSpPr/>
          <p:nvPr/>
        </p:nvSpPr>
        <p:spPr>
          <a:xfrm>
            <a:off x="2246246" y="5742228"/>
            <a:ext cx="869467" cy="869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059175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grpId="0" nodeType="clickEffect">
                                  <p:stCondLst>
                                    <p:cond delay="0"/>
                                  </p:stCondLst>
                                  <p:childTnLst>
                                    <p:animMotion origin="layout" path="M -1.875E-6 -4.44444E-6 L 0.56263 -4.44444E-6 " pathEditMode="relative" rAng="0" ptsTypes="AA">
                                      <p:cBhvr>
                                        <p:cTn id="6" dur="3000" fill="hold"/>
                                        <p:tgtEl>
                                          <p:spTgt spid="5"/>
                                        </p:tgtEl>
                                        <p:attrNameLst>
                                          <p:attrName>ppt_x</p:attrName>
                                          <p:attrName>ppt_y</p:attrName>
                                        </p:attrNameLst>
                                      </p:cBhvr>
                                      <p:rCtr x="28125" y="0"/>
                                    </p:animMotion>
                                  </p:childTnLst>
                                </p:cTn>
                              </p:par>
                              <p:par>
                                <p:cTn id="7" presetID="63" presetClass="path" presetSubtype="0" accel="50000" decel="50000" fill="hold" grpId="0" nodeType="withEffect">
                                  <p:stCondLst>
                                    <p:cond delay="500"/>
                                  </p:stCondLst>
                                  <p:childTnLst>
                                    <p:animMotion origin="layout" path="M 1.38778E-17 -4.44444E-6 L 0.55573 -4.44444E-6 " pathEditMode="relative" rAng="0" ptsTypes="AA">
                                      <p:cBhvr>
                                        <p:cTn id="8" dur="3000" fill="hold"/>
                                        <p:tgtEl>
                                          <p:spTgt spid="4"/>
                                        </p:tgtEl>
                                        <p:attrNameLst>
                                          <p:attrName>ppt_x</p:attrName>
                                          <p:attrName>ppt_y</p:attrName>
                                        </p:attrNameLst>
                                      </p:cBhvr>
                                      <p:rCtr x="27786" y="0"/>
                                    </p:animMotion>
                                  </p:childTnLst>
                                </p:cTn>
                              </p:par>
                            </p:childTnLst>
                          </p:cTn>
                        </p:par>
                        <p:par>
                          <p:cTn id="9" fill="hold">
                            <p:stCondLst>
                              <p:cond delay="3500"/>
                            </p:stCondLst>
                            <p:childTnLst>
                              <p:par>
                                <p:cTn id="10" presetID="35" presetClass="path" presetSubtype="0" accel="50000" decel="50000" fill="hold" grpId="1" nodeType="afterEffect">
                                  <p:stCondLst>
                                    <p:cond delay="0"/>
                                  </p:stCondLst>
                                  <p:childTnLst>
                                    <p:animMotion origin="layout" path="M 0.56263 -4.44444E-6 L 0.38828 -4.44444E-6 " pathEditMode="relative" rAng="0" ptsTypes="AA">
                                      <p:cBhvr>
                                        <p:cTn id="11" dur="2000" fill="hold"/>
                                        <p:tgtEl>
                                          <p:spTgt spid="5"/>
                                        </p:tgtEl>
                                        <p:attrNameLst>
                                          <p:attrName>ppt_x</p:attrName>
                                          <p:attrName>ppt_y</p:attrName>
                                        </p:attrNameLst>
                                      </p:cBhvr>
                                      <p:rCtr x="-8724" y="0"/>
                                    </p:animMotion>
                                  </p:childTnLst>
                                </p:cTn>
                              </p:par>
                              <p:par>
                                <p:cTn id="12" presetID="35" presetClass="path" presetSubtype="0" accel="50000" decel="50000" fill="hold" grpId="1" nodeType="withEffect">
                                  <p:stCondLst>
                                    <p:cond delay="250"/>
                                  </p:stCondLst>
                                  <p:childTnLst>
                                    <p:animMotion origin="layout" path="M 0.55573 -4.44444E-6 L 0.41432 -4.44444E-6 " pathEditMode="relative" rAng="0" ptsTypes="AA">
                                      <p:cBhvr>
                                        <p:cTn id="13" dur="2000" fill="hold"/>
                                        <p:tgtEl>
                                          <p:spTgt spid="4"/>
                                        </p:tgtEl>
                                        <p:attrNameLst>
                                          <p:attrName>ppt_x</p:attrName>
                                          <p:attrName>ppt_y</p:attrName>
                                        </p:attrNameLst>
                                      </p:cBhvr>
                                      <p:rCtr x="-707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534027"/>
        </a:solidFill>
        <a:effectLst/>
      </p:bgPr>
    </p:bg>
    <p:spTree>
      <p:nvGrpSpPr>
        <p:cNvPr id="1" name=""/>
        <p:cNvGrpSpPr/>
        <p:nvPr/>
      </p:nvGrpSpPr>
      <p:grpSpPr>
        <a:xfrm>
          <a:off x="0" y="0"/>
          <a:ext cx="0" cy="0"/>
          <a:chOff x="0" y="0"/>
          <a:chExt cx="0" cy="0"/>
        </a:xfrm>
      </p:grpSpPr>
      <p:pic>
        <p:nvPicPr>
          <p:cNvPr id="2050" name="Picture 2" descr="IMAG1339.jpg">
            <a:extLst>
              <a:ext uri="{FF2B5EF4-FFF2-40B4-BE49-F238E27FC236}">
                <a16:creationId xmlns:a16="http://schemas.microsoft.com/office/drawing/2014/main" id="{2C61960F-76F6-45D7-8E01-8AF09D15F01E}"/>
              </a:ext>
            </a:extLst>
          </p:cNvPr>
          <p:cNvPicPr>
            <a:picLocks noChangeAspect="1" noChangeArrowheads="1"/>
          </p:cNvPicPr>
          <p:nvPr/>
        </p:nvPicPr>
        <p:blipFill>
          <a:blip r:embed="rId2" cstate="hqprint">
            <a:extLst>
              <a:ext uri="{28A0092B-C50C-407E-A947-70E740481C1C}">
                <a14:useLocalDpi xmlns:a14="http://schemas.microsoft.com/office/drawing/2010/main" val="0"/>
              </a:ext>
            </a:extLst>
          </a:blip>
          <a:srcRect/>
          <a:stretch>
            <a:fillRect/>
          </a:stretch>
        </p:blipFill>
        <p:spPr bwMode="auto">
          <a:xfrm>
            <a:off x="1524001" y="3428999"/>
            <a:ext cx="4572000" cy="342899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1337.jpg">
            <a:extLst>
              <a:ext uri="{FF2B5EF4-FFF2-40B4-BE49-F238E27FC236}">
                <a16:creationId xmlns:a16="http://schemas.microsoft.com/office/drawing/2014/main" id="{9F913DD4-9F18-4214-ABAF-C7FE50AFA7BE}"/>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524000" y="0"/>
            <a:ext cx="45720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1340.jpg">
            <a:extLst>
              <a:ext uri="{FF2B5EF4-FFF2-40B4-BE49-F238E27FC236}">
                <a16:creationId xmlns:a16="http://schemas.microsoft.com/office/drawing/2014/main" id="{66EE3007-BEEA-4F0D-A65A-30F4C6489B3E}"/>
              </a:ext>
            </a:extLst>
          </p:cNvPr>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6096000" y="3429000"/>
            <a:ext cx="45720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6A4D45B-5AE7-42BB-A2FD-E394D0100A0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096000" y="0"/>
            <a:ext cx="4572000" cy="3429000"/>
          </a:xfrm>
          <a:prstGeom prst="rect">
            <a:avLst/>
          </a:prstGeom>
        </p:spPr>
      </p:pic>
      <p:sp>
        <p:nvSpPr>
          <p:cNvPr id="2" name="TextBox 1">
            <a:extLst>
              <a:ext uri="{FF2B5EF4-FFF2-40B4-BE49-F238E27FC236}">
                <a16:creationId xmlns:a16="http://schemas.microsoft.com/office/drawing/2014/main" id="{677A3A87-9E91-4B62-B416-85E5786E40A1}"/>
              </a:ext>
            </a:extLst>
          </p:cNvPr>
          <p:cNvSpPr txBox="1"/>
          <p:nvPr/>
        </p:nvSpPr>
        <p:spPr>
          <a:xfrm>
            <a:off x="10668000" y="5923720"/>
            <a:ext cx="1524000" cy="923330"/>
          </a:xfrm>
          <a:prstGeom prst="rect">
            <a:avLst/>
          </a:prstGeom>
          <a:noFill/>
        </p:spPr>
        <p:txBody>
          <a:bodyPr wrap="square" rtlCol="0">
            <a:spAutoFit/>
          </a:bodyPr>
          <a:lstStyle/>
          <a:p>
            <a:r>
              <a:rPr lang="hr-HR" b="1" dirty="0">
                <a:solidFill>
                  <a:schemeClr val="bg1"/>
                </a:solidFill>
              </a:rPr>
              <a:t>Z</a:t>
            </a:r>
            <a:r>
              <a:rPr lang="hr-HR" dirty="0">
                <a:solidFill>
                  <a:schemeClr val="bg1"/>
                </a:solidFill>
              </a:rPr>
              <a:t>agrebački</a:t>
            </a:r>
          </a:p>
          <a:p>
            <a:r>
              <a:rPr lang="hr-HR" b="1" dirty="0">
                <a:solidFill>
                  <a:schemeClr val="bg1"/>
                </a:solidFill>
              </a:rPr>
              <a:t>E</a:t>
            </a:r>
            <a:r>
              <a:rPr lang="hr-HR" dirty="0">
                <a:solidFill>
                  <a:schemeClr val="bg1"/>
                </a:solidFill>
              </a:rPr>
              <a:t>lektrični</a:t>
            </a:r>
          </a:p>
          <a:p>
            <a:r>
              <a:rPr lang="hr-HR" b="1" dirty="0">
                <a:solidFill>
                  <a:schemeClr val="bg1"/>
                </a:solidFill>
              </a:rPr>
              <a:t>A</a:t>
            </a:r>
            <a:r>
              <a:rPr lang="hr-HR" dirty="0">
                <a:solidFill>
                  <a:schemeClr val="bg1"/>
                </a:solidFill>
              </a:rPr>
              <a:t>uto</a:t>
            </a:r>
            <a:endParaRPr lang="en-US" dirty="0">
              <a:solidFill>
                <a:schemeClr val="bg1"/>
              </a:solidFill>
            </a:endParaRPr>
          </a:p>
        </p:txBody>
      </p:sp>
      <p:sp>
        <p:nvSpPr>
          <p:cNvPr id="3" name="TextBox 2"/>
          <p:cNvSpPr txBox="1"/>
          <p:nvPr/>
        </p:nvSpPr>
        <p:spPr>
          <a:xfrm>
            <a:off x="8115993" y="67713"/>
            <a:ext cx="4785360" cy="646331"/>
          </a:xfrm>
          <a:prstGeom prst="rect">
            <a:avLst/>
          </a:prstGeom>
          <a:noFill/>
        </p:spPr>
        <p:txBody>
          <a:bodyPr wrap="square" rtlCol="0">
            <a:spAutoFit/>
          </a:bodyPr>
          <a:lstStyle/>
          <a:p>
            <a:r>
              <a:rPr lang="hr-HR" dirty="0">
                <a:hlinkClick r:id="rId6"/>
              </a:rPr>
              <a:t>gitlab.com/Tecasters/ZEA</a:t>
            </a:r>
            <a:endParaRPr lang="hr-HR" dirty="0"/>
          </a:p>
          <a:p>
            <a:endParaRPr lang="hr-HR" dirty="0"/>
          </a:p>
        </p:txBody>
      </p:sp>
    </p:spTree>
    <p:extLst>
      <p:ext uri="{BB962C8B-B14F-4D97-AF65-F5344CB8AC3E}">
        <p14:creationId xmlns:p14="http://schemas.microsoft.com/office/powerpoint/2010/main" val="386536073"/>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205</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Aharoni</vt:lpstr>
      <vt:lpstr>Arial</vt:lpstr>
      <vt:lpstr>Calibri</vt:lpstr>
      <vt:lpstr>Calibri Light</vt:lpstr>
      <vt:lpstr>Wingdings</vt:lpstr>
      <vt:lpstr>Office Theme</vt:lpstr>
      <vt:lpstr>ZEA</vt:lpstr>
      <vt:lpstr>Komponente</vt:lpstr>
      <vt:lpstr>PowerPoint Presentation</vt:lpstr>
      <vt:lpstr>Funkcioniranje</vt:lpstr>
      <vt:lpstr>Načini rada</vt:lpstr>
      <vt:lpstr>Načini rada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ZEA</dc:title>
  <dc:creator>Tin</dc:creator>
  <cp:lastModifiedBy>Tomislav Lokotar</cp:lastModifiedBy>
  <cp:revision>19</cp:revision>
  <dcterms:created xsi:type="dcterms:W3CDTF">2018-07-30T08:56:24Z</dcterms:created>
  <dcterms:modified xsi:type="dcterms:W3CDTF">2018-07-30T15:27:45Z</dcterms:modified>
</cp:coreProperties>
</file>

<file path=docProps/thumbnail.jpeg>
</file>